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5"/>
  </p:notesMasterIdLst>
  <p:sldIdLst>
    <p:sldId id="1659" r:id="rId3"/>
    <p:sldId id="2121" r:id="rId4"/>
    <p:sldId id="2233" r:id="rId5"/>
    <p:sldId id="1961" r:id="rId6"/>
    <p:sldId id="2050" r:id="rId7"/>
    <p:sldId id="2234" r:id="rId8"/>
    <p:sldId id="2235" r:id="rId9"/>
    <p:sldId id="1966" r:id="rId10"/>
    <p:sldId id="2223" r:id="rId11"/>
    <p:sldId id="2236" r:id="rId12"/>
    <p:sldId id="2237" r:id="rId13"/>
    <p:sldId id="2238" r:id="rId14"/>
    <p:sldId id="2239" r:id="rId15"/>
    <p:sldId id="2218" r:id="rId16"/>
    <p:sldId id="2024" r:id="rId17"/>
    <p:sldId id="2240" r:id="rId18"/>
    <p:sldId id="2224" r:id="rId19"/>
    <p:sldId id="2241" r:id="rId20"/>
    <p:sldId id="2242" r:id="rId21"/>
    <p:sldId id="2243" r:id="rId22"/>
    <p:sldId id="2225" r:id="rId23"/>
    <p:sldId id="2244" r:id="rId24"/>
    <p:sldId id="2246" r:id="rId25"/>
    <p:sldId id="2247" r:id="rId26"/>
    <p:sldId id="2248" r:id="rId27"/>
    <p:sldId id="2227" r:id="rId28"/>
    <p:sldId id="2245" r:id="rId29"/>
    <p:sldId id="2249" r:id="rId30"/>
    <p:sldId id="2251" r:id="rId31"/>
    <p:sldId id="2252" r:id="rId32"/>
    <p:sldId id="2228" r:id="rId33"/>
    <p:sldId id="2253" r:id="rId34"/>
    <p:sldId id="2229" r:id="rId35"/>
    <p:sldId id="2250" r:id="rId36"/>
    <p:sldId id="2254" r:id="rId37"/>
    <p:sldId id="2255" r:id="rId38"/>
    <p:sldId id="2256" r:id="rId39"/>
    <p:sldId id="2257" r:id="rId40"/>
    <p:sldId id="2258" r:id="rId41"/>
    <p:sldId id="2230" r:id="rId42"/>
    <p:sldId id="1948" r:id="rId43"/>
    <p:sldId id="18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p:scale>
          <a:sx n="80" d="100"/>
          <a:sy n="80" d="100"/>
        </p:scale>
        <p:origin x="-2074"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7/11/2022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42</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7/11/2022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7/11/2022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2215991"/>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From Walking in Darkness to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Living in Light</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5:1 – 14</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24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13 July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up)">
                                      <p:cBhvr>
                                        <p:cTn id="1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78619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returns to the familiar theme of “</a:t>
            </a:r>
            <a:r>
              <a:rPr lang="en-US" sz="2400" b="1" dirty="0" smtClean="0">
                <a:effectLst>
                  <a:outerShdw blurRad="38100" dist="38100" dir="2700000" algn="tl">
                    <a:srgbClr val="000000">
                      <a:alpha val="43137"/>
                    </a:srgbClr>
                  </a:outerShdw>
                </a:effectLst>
                <a:latin typeface="Cambria" pitchFamily="18" charset="0"/>
              </a:rPr>
              <a:t>walking</a:t>
            </a:r>
            <a:r>
              <a:rPr lang="en-US" sz="2400" b="1" dirty="0" smtClean="0">
                <a:latin typeface="Cambria" pitchFamily="18" charset="0"/>
              </a:rPr>
              <a:t>,” an image that launched his practical section in Ephesians 4:1, where he wrote, </a:t>
            </a:r>
            <a:r>
              <a:rPr lang="en-US" sz="2400" b="1" i="1" dirty="0" smtClean="0">
                <a:latin typeface="Cambria" pitchFamily="18" charset="0"/>
              </a:rPr>
              <a:t>“Therefore I, the prisoner of the Lord, implore you to walk in a manner worthy of the calling with which you have been called.”</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5:2</a:t>
            </a:r>
            <a:r>
              <a:rPr lang="en-US" sz="2400" b="1" dirty="0" smtClean="0">
                <a:latin typeface="Cambria" pitchFamily="18" charset="0"/>
              </a:rPr>
              <a:t>, he exhorts his readers to “walk in love.”  In fact, Paul tells them to “be imitators of God” (</a:t>
            </a:r>
            <a:r>
              <a:rPr lang="en-US" sz="2400" b="1" dirty="0" smtClean="0">
                <a:effectLst>
                  <a:outerShdw blurRad="38100" dist="38100" dir="2700000" algn="tl">
                    <a:srgbClr val="000000">
                      <a:alpha val="43137"/>
                    </a:srgbClr>
                  </a:outerShdw>
                </a:effectLst>
                <a:latin typeface="Cambria" pitchFamily="18" charset="0"/>
              </a:rPr>
              <a:t>5:1</a:t>
            </a:r>
            <a:r>
              <a:rPr lang="en-US" sz="2400" b="1" dirty="0" smtClean="0">
                <a:latin typeface="Cambria" pitchFamily="18" charset="0"/>
              </a:rPr>
              <a:t>).   </a:t>
            </a:r>
          </a:p>
          <a:p>
            <a:pPr indent="457200">
              <a:spcAft>
                <a:spcPts val="1200"/>
              </a:spcAft>
            </a:pPr>
            <a:r>
              <a:rPr lang="en-US" sz="2400" b="1" dirty="0" smtClean="0">
                <a:latin typeface="Cambria" pitchFamily="18" charset="0"/>
              </a:rPr>
              <a:t>The Greek word for “</a:t>
            </a:r>
            <a:r>
              <a:rPr lang="en-US" sz="2400" b="1" dirty="0" smtClean="0">
                <a:effectLst>
                  <a:outerShdw blurRad="38100" dist="38100" dir="2700000" algn="tl">
                    <a:srgbClr val="000000">
                      <a:alpha val="43137"/>
                    </a:srgbClr>
                  </a:outerShdw>
                </a:effectLst>
                <a:latin typeface="Cambria" pitchFamily="18" charset="0"/>
              </a:rPr>
              <a:t>imitators</a:t>
            </a:r>
            <a:r>
              <a:rPr lang="en-US" sz="2400" b="1" dirty="0" smtClean="0">
                <a:latin typeface="Cambria" pitchFamily="18" charset="0"/>
              </a:rPr>
              <a:t>” is the English word “</a:t>
            </a:r>
            <a:r>
              <a:rPr lang="en-US" sz="2400" b="1" dirty="0" smtClean="0">
                <a:effectLst>
                  <a:outerShdw blurRad="38100" dist="38100" dir="2700000" algn="tl">
                    <a:srgbClr val="000000">
                      <a:alpha val="43137"/>
                    </a:srgbClr>
                  </a:outerShdw>
                </a:effectLst>
                <a:latin typeface="Cambria" pitchFamily="18" charset="0"/>
              </a:rPr>
              <a:t>mimic</a:t>
            </a:r>
            <a:r>
              <a:rPr lang="en-US" sz="2400" b="1" dirty="0" smtClean="0">
                <a:latin typeface="Cambria" pitchFamily="18" charset="0"/>
              </a:rPr>
              <a:t>.”  When we mimic somebody, we act out what they’re doing; we follow their lead, trying to copy their actions.  But how can we possibly mimic God’s action?  This would be an incredibly daunting challenge if it were not for Paul’s next phrase: </a:t>
            </a:r>
            <a:r>
              <a:rPr lang="en-US" sz="2400" b="1" i="1" dirty="0" smtClean="0">
                <a:latin typeface="Cambria" pitchFamily="18" charset="0"/>
              </a:rPr>
              <a:t>“as beloved children.”</a:t>
            </a:r>
            <a:r>
              <a:rPr lang="en-US" sz="2400" b="1" dirty="0" smtClean="0">
                <a:latin typeface="Cambria" pitchFamily="18" charset="0"/>
              </a:rPr>
              <a:t>  In other words, as members of His spiritual family, we should take after our heavenly Father.</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 – 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is where Christ comes in—the true Son of God who took on full, sinless humanity.  As God’s Son, after whose image we are being renewed by the Holy Spirit, Christ becomes the exemplar—the template for what it looks like to be a true human mimicking God.   </a:t>
            </a:r>
          </a:p>
          <a:p>
            <a:pPr indent="457200">
              <a:spcAft>
                <a:spcPts val="1200"/>
              </a:spcAft>
            </a:pPr>
            <a:r>
              <a:rPr lang="en-US" sz="2400" b="1" dirty="0" smtClean="0">
                <a:latin typeface="Cambria" pitchFamily="18" charset="0"/>
              </a:rPr>
              <a:t>Like an older brother, Christ is the perfect model for us to follow.  It stands to reason that , as beloved children, we are to carry on our lives with the characteristics that are true of the Son.  He’s </a:t>
            </a:r>
            <a:r>
              <a:rPr lang="en-US" sz="2400" b="1" u="sng" dirty="0" smtClean="0">
                <a:latin typeface="Cambria" pitchFamily="18" charset="0"/>
              </a:rPr>
              <a:t>good</a:t>
            </a:r>
            <a:r>
              <a:rPr lang="en-US" sz="2400" b="1" dirty="0" smtClean="0">
                <a:latin typeface="Cambria" pitchFamily="18" charset="0"/>
              </a:rPr>
              <a:t>; we should be good.  He’s </a:t>
            </a:r>
            <a:r>
              <a:rPr lang="en-US" sz="2400" b="1" u="sng" dirty="0" smtClean="0">
                <a:latin typeface="Cambria" pitchFamily="18" charset="0"/>
              </a:rPr>
              <a:t>kind</a:t>
            </a:r>
            <a:r>
              <a:rPr lang="en-US" sz="2400" b="1" dirty="0" smtClean="0">
                <a:latin typeface="Cambria" pitchFamily="18" charset="0"/>
              </a:rPr>
              <a:t>; we must be kind.  He’s </a:t>
            </a:r>
            <a:r>
              <a:rPr lang="en-US" sz="2400" b="1" u="sng" dirty="0" smtClean="0">
                <a:latin typeface="Cambria" pitchFamily="18" charset="0"/>
              </a:rPr>
              <a:t>just</a:t>
            </a:r>
            <a:r>
              <a:rPr lang="en-US" sz="2400" b="1" dirty="0" smtClean="0">
                <a:latin typeface="Cambria" pitchFamily="18" charset="0"/>
              </a:rPr>
              <a:t>; we should be fair.  He’s </a:t>
            </a:r>
            <a:r>
              <a:rPr lang="en-US" sz="2400" b="1" u="sng" dirty="0" smtClean="0">
                <a:latin typeface="Cambria" pitchFamily="18" charset="0"/>
              </a:rPr>
              <a:t>holy</a:t>
            </a:r>
            <a:r>
              <a:rPr lang="en-US" sz="2400" b="1" dirty="0" smtClean="0">
                <a:latin typeface="Cambria" pitchFamily="18" charset="0"/>
              </a:rPr>
              <a:t>; we are to be pure.  He’s full of </a:t>
            </a:r>
            <a:r>
              <a:rPr lang="en-US" sz="2400" b="1" u="sng" dirty="0" smtClean="0">
                <a:latin typeface="Cambria" pitchFamily="18" charset="0"/>
              </a:rPr>
              <a:t>grace</a:t>
            </a:r>
            <a:r>
              <a:rPr lang="en-US" sz="2400" b="1" dirty="0" smtClean="0">
                <a:latin typeface="Cambria" pitchFamily="18" charset="0"/>
              </a:rPr>
              <a:t>; we ought to demonstrate grace toward one another.  The list could go on and on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 – 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also illustrates the extent of our imitation.  We are to walk in “</a:t>
            </a:r>
            <a:r>
              <a:rPr lang="en-US" sz="2400" b="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”—unconditional agape love.  The example?  Christ’s self-sacrificial love by which He gave Himself up for us, thus pleasing God as “a fragrant aroma” (</a:t>
            </a:r>
            <a:r>
              <a:rPr lang="en-US" sz="2400" b="1" dirty="0" smtClean="0">
                <a:effectLst>
                  <a:outerShdw blurRad="38100" dist="38100" dir="2700000" algn="tl">
                    <a:srgbClr val="000000">
                      <a:alpha val="43137"/>
                    </a:srgbClr>
                  </a:outerShdw>
                </a:effectLst>
                <a:latin typeface="Cambria" pitchFamily="18" charset="0"/>
              </a:rPr>
              <a:t>5:2</a:t>
            </a:r>
            <a:r>
              <a:rPr lang="en-US" sz="2400" b="1" dirty="0" smtClean="0">
                <a:latin typeface="Cambria" pitchFamily="18" charset="0"/>
              </a:rPr>
              <a:t>).   </a:t>
            </a:r>
          </a:p>
          <a:p>
            <a:pPr indent="457200">
              <a:spcAft>
                <a:spcPts val="1200"/>
              </a:spcAft>
            </a:pPr>
            <a:r>
              <a:rPr lang="en-US" sz="2400" b="1" dirty="0" smtClean="0">
                <a:latin typeface="Cambria" pitchFamily="18" charset="0"/>
              </a:rPr>
              <a:t>Paul presents us with the greatest standard of                selfless love, just as Jesus Himself taught: </a:t>
            </a:r>
            <a:r>
              <a:rPr lang="en-US" sz="2400" b="1" i="1" dirty="0" smtClean="0">
                <a:latin typeface="Cambria" pitchFamily="18" charset="0"/>
              </a:rPr>
              <a:t>“Greater love has no one than this, that one lay down his life for his friends”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15:13</a:t>
            </a:r>
            <a:r>
              <a:rPr lang="en-US" sz="2400" b="1" dirty="0" smtClean="0">
                <a:latin typeface="Cambria" pitchFamily="18" charset="0"/>
              </a:rPr>
              <a:t>).   </a:t>
            </a:r>
          </a:p>
          <a:p>
            <a:pPr indent="457200">
              <a:spcAft>
                <a:spcPts val="1200"/>
              </a:spcAft>
            </a:pPr>
            <a:r>
              <a:rPr lang="en-US" sz="2400" b="1" dirty="0" smtClean="0">
                <a:latin typeface="Cambria" pitchFamily="18" charset="0"/>
              </a:rPr>
              <a:t>In other words, Jesus is telling us to love our neighbors in the sense of being willing to work for their well-being even if it means sacrificing our own well-being to that end.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 – 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Like a gloomy, stormy sea, the world around us opposes Christ’s way of love at every turn and tries with all its might to crash us into a rocky shoreline.   </a:t>
            </a:r>
          </a:p>
          <a:p>
            <a:pPr indent="457200">
              <a:spcAft>
                <a:spcPts val="1200"/>
              </a:spcAft>
            </a:pPr>
            <a:r>
              <a:rPr lang="en-US" sz="2400" b="1" dirty="0" smtClean="0">
                <a:latin typeface="Cambria" pitchFamily="18" charset="0"/>
              </a:rPr>
              <a:t>This is why Paul issues a strong summons to purity in the next several verses, which are an urgent warning against the world’s destructive, self-serving ways—and a clear beacon of light to pierce the darkness.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 – 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descr="5 - 1-14 Light.jpg"/>
          <p:cNvPicPr>
            <a:picLocks noChangeAspect="1"/>
          </p:cNvPicPr>
          <p:nvPr/>
        </p:nvPicPr>
        <p:blipFill>
          <a:blip r:embed="rId2" cstate="print"/>
          <a:stretch>
            <a:fillRect/>
          </a:stretch>
        </p:blipFill>
        <p:spPr>
          <a:xfrm>
            <a:off x="685800" y="457200"/>
            <a:ext cx="7848600" cy="58864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016758"/>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But among you there must not be even a hint of sexual immorality, or of any kind of impurity, or of greed, because these are improper for God’s holy people.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Nor should there be obscenity, foolish talk or coarse joking, which are out of place, but rather thanksgiving.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For of this you can be sure: No immoral, impure or greedy person—such a person is an idolater—has any inheritance in the kingdom of Christ and of God.  </a:t>
            </a:r>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Let no one deceive you with empty words, for because of such things God’s wrath comes on those who are disobedient.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Like a searchlight scanning the shadowy niches of life, Paul focuses on several sins that can dim the witness of the Christian community.  Though we are called to be “lights in the world” (</a:t>
            </a:r>
            <a:r>
              <a:rPr lang="en-US" sz="2400" b="1" dirty="0" smtClean="0">
                <a:effectLst>
                  <a:outerShdw blurRad="38100" dist="38100" dir="2700000" algn="tl">
                    <a:srgbClr val="000000">
                      <a:alpha val="43137"/>
                    </a:srgbClr>
                  </a:outerShdw>
                </a:effectLst>
                <a:latin typeface="Cambria" pitchFamily="18" charset="0"/>
              </a:rPr>
              <a:t>Phil 2:15</a:t>
            </a:r>
            <a:r>
              <a:rPr lang="en-US" sz="2400" b="1" dirty="0" smtClean="0">
                <a:latin typeface="Cambria" pitchFamily="18" charset="0"/>
              </a:rPr>
              <a:t>), certain behaviors can dim our witness and render us indistinct and ineffective.   </a:t>
            </a:r>
          </a:p>
          <a:p>
            <a:pPr indent="457200">
              <a:spcAft>
                <a:spcPts val="1200"/>
              </a:spcAft>
            </a:pPr>
            <a:r>
              <a:rPr lang="en-US" sz="2400" b="1" dirty="0" smtClean="0">
                <a:latin typeface="Cambria" pitchFamily="18" charset="0"/>
              </a:rPr>
              <a:t>In fact, the dimmer the light, the more we look like those who are cut off from God’s kingdom—the children of disobedience upon whom the wrath of God is coming      (</a:t>
            </a:r>
            <a:r>
              <a:rPr lang="en-US" sz="2400" b="1" dirty="0" smtClean="0">
                <a:effectLst>
                  <a:outerShdw blurRad="38100" dist="38100" dir="2700000" algn="tl">
                    <a:srgbClr val="000000">
                      <a:alpha val="43137"/>
                    </a:srgbClr>
                  </a:outerShdw>
                </a:effectLst>
                <a:latin typeface="Cambria" pitchFamily="18" charset="0"/>
              </a:rPr>
              <a:t>5:5-6</a:t>
            </a:r>
            <a:r>
              <a:rPr lang="en-US" sz="2400" b="1" dirty="0" smtClean="0">
                <a:latin typeface="Cambria" pitchFamily="18" charset="0"/>
              </a:rPr>
              <a:t>).  By associating these deeds of darkness with unbelievers, Paul’s exhortation packs a powerful punch: If you’re children of the light, don’t live like children of darkness!  Let’s shine some light on the dark deeds that Paul mentions in </a:t>
            </a:r>
            <a:r>
              <a:rPr lang="en-US" sz="2400" b="1" dirty="0" smtClean="0">
                <a:effectLst>
                  <a:outerShdw blurRad="38100" dist="38100" dir="2700000" algn="tl">
                    <a:srgbClr val="000000">
                      <a:alpha val="43137"/>
                    </a:srgbClr>
                  </a:outerShdw>
                </a:effectLst>
                <a:latin typeface="Cambria" pitchFamily="18" charset="0"/>
              </a:rPr>
              <a:t>5:3-4</a:t>
            </a:r>
            <a:r>
              <a:rPr lang="en-US" sz="2400" b="1" dirty="0" smtClean="0">
                <a:latin typeface="Cambria" pitchFamily="18" charset="0"/>
              </a:rPr>
              <a:t>: immorality, impurity, greed, filthiness, silly talk, and coarse jesting.</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2" name="Picture 1" descr="5 - 3 sexual.jpg"/>
          <p:cNvPicPr>
            <a:picLocks noChangeAspect="1"/>
          </p:cNvPicPr>
          <p:nvPr/>
        </p:nvPicPr>
        <p:blipFill>
          <a:blip r:embed="rId2" cstate="print"/>
          <a:stretch>
            <a:fillRect/>
          </a:stretch>
        </p:blipFill>
        <p:spPr>
          <a:xfrm>
            <a:off x="380999" y="1066800"/>
            <a:ext cx="8398933" cy="4724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with two deeds that relate to sexual sin.  The first, “</a:t>
            </a:r>
            <a:r>
              <a:rPr lang="en-US" sz="2400" b="1" dirty="0" smtClean="0">
                <a:effectLst>
                  <a:outerShdw blurRad="38100" dist="38100" dir="2700000" algn="tl">
                    <a:srgbClr val="000000">
                      <a:alpha val="43137"/>
                    </a:srgbClr>
                  </a:outerShdw>
                </a:effectLst>
                <a:latin typeface="Cambria" pitchFamily="18" charset="0"/>
              </a:rPr>
              <a:t>immorality</a:t>
            </a:r>
            <a:r>
              <a:rPr lang="en-US" sz="2400" b="1" dirty="0" smtClean="0">
                <a:latin typeface="Cambria" pitchFamily="18" charset="0"/>
              </a:rPr>
              <a:t>,” translated from Greek to our English word “</a:t>
            </a:r>
            <a:r>
              <a:rPr lang="en-US" sz="2400" b="1" dirty="0" smtClean="0">
                <a:effectLst>
                  <a:outerShdw blurRad="38100" dist="38100" dir="2700000" algn="tl">
                    <a:srgbClr val="000000">
                      <a:alpha val="43137"/>
                    </a:srgbClr>
                  </a:outerShdw>
                </a:effectLst>
                <a:latin typeface="Cambria" pitchFamily="18" charset="0"/>
              </a:rPr>
              <a:t>pornography</a:t>
            </a:r>
            <a:r>
              <a:rPr lang="en-US" sz="2400" b="1" dirty="0" smtClean="0">
                <a:latin typeface="Cambria" pitchFamily="18" charset="0"/>
              </a:rPr>
              <a:t>.”  It includes all kinds of sexual sin outside of marriage, including fornication, adultery, homosexuality, and prostitution.</a:t>
            </a:r>
          </a:p>
          <a:p>
            <a:pPr indent="457200">
              <a:spcAft>
                <a:spcPts val="1200"/>
              </a:spcAft>
            </a:pPr>
            <a:r>
              <a:rPr lang="en-US" sz="2400" b="1" dirty="0" smtClean="0">
                <a:latin typeface="Cambria" pitchFamily="18" charset="0"/>
              </a:rPr>
              <a:t>While these outward actions should all be avoided, in the Sermon on the Mount Christ focused attention even more pointedly at their inward source—the lust that He said was tantamount to committing adultery in the heart (</a:t>
            </a:r>
            <a:r>
              <a:rPr lang="en-US" sz="2400" b="1" dirty="0" smtClean="0">
                <a:effectLst>
                  <a:outerShdw blurRad="38100" dist="38100" dir="2700000" algn="tl">
                    <a:srgbClr val="000000">
                      <a:alpha val="43137"/>
                    </a:srgbClr>
                  </a:outerShdw>
                </a:effectLst>
                <a:latin typeface="Cambria" pitchFamily="18" charset="0"/>
              </a:rPr>
              <a:t>Matt 5:28</a:t>
            </a:r>
            <a:r>
              <a:rPr lang="en-US" sz="2400" b="1" dirty="0" smtClean="0">
                <a:latin typeface="Cambria" pitchFamily="18" charset="0"/>
              </a:rPr>
              <a:t>).  Paul also refers to “</a:t>
            </a:r>
            <a:r>
              <a:rPr lang="en-US" sz="2400" b="1" dirty="0" smtClean="0">
                <a:effectLst>
                  <a:outerShdw blurRad="38100" dist="38100" dir="2700000" algn="tl">
                    <a:srgbClr val="000000">
                      <a:alpha val="43137"/>
                    </a:srgbClr>
                  </a:outerShdw>
                </a:effectLst>
                <a:latin typeface="Cambria" pitchFamily="18" charset="0"/>
              </a:rPr>
              <a:t>impurity</a:t>
            </a:r>
            <a:r>
              <a:rPr lang="en-US" sz="2400" b="1" dirty="0" smtClean="0">
                <a:latin typeface="Cambria" pitchFamily="18" charset="0"/>
              </a:rPr>
              <a:t>,” using the Greek  word which is related to our English word “</a:t>
            </a:r>
            <a:r>
              <a:rPr lang="en-US" sz="2400" b="1" dirty="0" smtClean="0">
                <a:effectLst>
                  <a:outerShdw blurRad="38100" dist="38100" dir="2700000" algn="tl">
                    <a:srgbClr val="000000">
                      <a:alpha val="43137"/>
                    </a:srgbClr>
                  </a:outerShdw>
                </a:effectLst>
                <a:latin typeface="Cambria" pitchFamily="18" charset="0"/>
              </a:rPr>
              <a:t>catharsis</a:t>
            </a:r>
            <a:r>
              <a:rPr lang="en-US" sz="2400" b="1" dirty="0" smtClean="0">
                <a:latin typeface="Cambria" pitchFamily="18" charset="0"/>
              </a:rPr>
              <a:t>” but formed as a negative.  Just as something cathartic cleanses us, something “</a:t>
            </a:r>
            <a:r>
              <a:rPr lang="en-US" sz="2400" b="1" dirty="0" smtClean="0">
                <a:effectLst>
                  <a:outerShdw blurRad="38100" dist="38100" dir="2700000" algn="tl">
                    <a:srgbClr val="000000">
                      <a:alpha val="43137"/>
                    </a:srgbClr>
                  </a:outerShdw>
                </a:effectLst>
                <a:latin typeface="Cambria" pitchFamily="18" charset="0"/>
              </a:rPr>
              <a:t>akathartic</a:t>
            </a:r>
            <a:r>
              <a:rPr lang="en-US" sz="2400" b="1" dirty="0" smtClean="0">
                <a:latin typeface="Cambria" pitchFamily="18" charset="0"/>
              </a:rPr>
              <a:t>” pollutes us.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Thus, </a:t>
            </a:r>
            <a:r>
              <a:rPr lang="en-US" sz="2400" b="1" i="1" dirty="0" smtClean="0">
                <a:effectLst>
                  <a:outerShdw blurRad="38100" dist="38100" dir="2700000" algn="tl">
                    <a:srgbClr val="000000">
                      <a:alpha val="43137"/>
                    </a:srgbClr>
                  </a:outerShdw>
                </a:effectLst>
                <a:latin typeface="Cambria" pitchFamily="18" charset="0"/>
              </a:rPr>
              <a:t>akatharsia</a:t>
            </a:r>
            <a:r>
              <a:rPr lang="en-US" sz="2400" b="1" dirty="0" smtClean="0">
                <a:latin typeface="Cambria" pitchFamily="18" charset="0"/>
              </a:rPr>
              <a:t> refers to the effects of immorality on our hearts, minds, and bodies—moral uncleanness that leads to guilt, shame, habitual sin, obsessions, addictions, and a life that spirals out of control.  </a:t>
            </a:r>
          </a:p>
          <a:p>
            <a:pPr indent="457200">
              <a:spcAft>
                <a:spcPts val="1200"/>
              </a:spcAft>
            </a:pPr>
            <a:r>
              <a:rPr lang="en-US" sz="2400" b="1" dirty="0" smtClean="0">
                <a:latin typeface="Cambria" pitchFamily="18" charset="0"/>
              </a:rPr>
              <a:t>Paul warns us not to be deceived by these “</a:t>
            </a:r>
            <a:r>
              <a:rPr lang="en-US" sz="2400" b="1" dirty="0" smtClean="0">
                <a:effectLst>
                  <a:outerShdw blurRad="38100" dist="38100" dir="2700000" algn="tl">
                    <a:srgbClr val="000000">
                      <a:alpha val="43137"/>
                    </a:srgbClr>
                  </a:outerShdw>
                </a:effectLst>
                <a:latin typeface="Cambria" pitchFamily="18" charset="0"/>
              </a:rPr>
              <a:t>empty words</a:t>
            </a:r>
            <a:r>
              <a:rPr lang="en-US" sz="2400" b="1" dirty="0" smtClean="0">
                <a:latin typeface="Cambria" pitchFamily="18" charset="0"/>
              </a:rPr>
              <a:t>” that rationalize sin (</a:t>
            </a:r>
            <a:r>
              <a:rPr lang="en-US" sz="2400" b="1" dirty="0" smtClean="0">
                <a:effectLst>
                  <a:outerShdw blurRad="38100" dist="38100" dir="2700000" algn="tl">
                    <a:srgbClr val="000000">
                      <a:alpha val="43137"/>
                    </a:srgbClr>
                  </a:outerShdw>
                </a:effectLst>
                <a:latin typeface="Cambria" pitchFamily="18" charset="0"/>
              </a:rPr>
              <a:t>5:6</a:t>
            </a:r>
            <a:r>
              <a:rPr lang="en-US" sz="2400" b="1" dirty="0" smtClean="0">
                <a:latin typeface="Cambria" pitchFamily="18" charset="0"/>
              </a:rPr>
              <a:t>).  Sexual immorality only degrades our humanity; it never enhances it.  It turns humans created in the image of God into objects created for gratifying our own selfish desires.  God has so much more to give us than what we chase after in the dark.  </a:t>
            </a:r>
          </a:p>
          <a:p>
            <a:pPr indent="457200">
              <a:spcAft>
                <a:spcPts val="1200"/>
              </a:spcAft>
            </a:pPr>
            <a:r>
              <a:rPr lang="en-US" sz="2400" b="1" dirty="0" smtClean="0">
                <a:latin typeface="Cambria" pitchFamily="18" charset="0"/>
              </a:rPr>
              <a:t>The next sin in Paul’s list is “</a:t>
            </a:r>
            <a:r>
              <a:rPr lang="en-US" sz="2400" b="1" dirty="0" smtClean="0">
                <a:effectLst>
                  <a:outerShdw blurRad="38100" dist="38100" dir="2700000" algn="tl">
                    <a:srgbClr val="000000">
                      <a:alpha val="43137"/>
                    </a:srgbClr>
                  </a:outerShdw>
                </a:effectLst>
                <a:latin typeface="Cambria" pitchFamily="18" charset="0"/>
              </a:rPr>
              <a:t>greed</a:t>
            </a:r>
            <a:r>
              <a:rPr lang="en-US" sz="2400" b="1" dirty="0" smtClean="0">
                <a:latin typeface="Cambria" pitchFamily="18" charset="0"/>
              </a:rPr>
              <a:t>.”  Paul uses this word as “covetousness” in </a:t>
            </a:r>
            <a:r>
              <a:rPr lang="en-US" sz="2400" b="1" dirty="0" smtClean="0">
                <a:effectLst>
                  <a:outerShdw blurRad="38100" dist="38100" dir="2700000" algn="tl">
                    <a:srgbClr val="000000">
                      <a:alpha val="43137"/>
                    </a:srgbClr>
                  </a:outerShdw>
                </a:effectLst>
                <a:latin typeface="Cambria" pitchFamily="18" charset="0"/>
              </a:rPr>
              <a:t>2Cor. 9:5</a:t>
            </a:r>
            <a:r>
              <a:rPr lang="en-US" sz="2400" b="1" dirty="0" smtClean="0">
                <a:latin typeface="Cambria" pitchFamily="18" charset="0"/>
              </a:rPr>
              <a:t>, and uses a related word in </a:t>
            </a:r>
            <a:r>
              <a:rPr lang="en-US" sz="2400" b="1" dirty="0" smtClean="0">
                <a:effectLst>
                  <a:outerShdw blurRad="38100" dist="38100" dir="2700000" algn="tl">
                    <a:srgbClr val="000000">
                      <a:alpha val="43137"/>
                    </a:srgbClr>
                  </a:outerShdw>
                </a:effectLst>
                <a:latin typeface="Cambria" pitchFamily="18" charset="0"/>
              </a:rPr>
              <a:t>Eph. 5:5</a:t>
            </a:r>
            <a:r>
              <a:rPr lang="en-US" sz="2400" b="1" dirty="0" smtClean="0">
                <a:latin typeface="Cambria" pitchFamily="18" charset="0"/>
              </a:rPr>
              <a:t> to refer to a “</a:t>
            </a:r>
            <a:r>
              <a:rPr lang="en-US" sz="2400" b="1" dirty="0" smtClean="0">
                <a:effectLst>
                  <a:outerShdw blurRad="38100" dist="38100" dir="2700000" algn="tl">
                    <a:srgbClr val="000000">
                      <a:alpha val="43137"/>
                    </a:srgbClr>
                  </a:outerShdw>
                </a:effectLst>
                <a:latin typeface="Cambria" pitchFamily="18" charset="0"/>
              </a:rPr>
              <a:t>covetous man</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154984"/>
          </a:xfrm>
          <a:prstGeom prst="rect">
            <a:avLst/>
          </a:prstGeom>
          <a:noFill/>
          <a:effectLst/>
        </p:spPr>
        <p:txBody>
          <a:bodyPr wrap="square" rtlCol="0">
            <a:spAutoFit/>
          </a:bodyPr>
          <a:lstStyle/>
          <a:p>
            <a:pPr indent="457200"/>
            <a:r>
              <a:rPr lang="en-US" sz="2400" b="1" dirty="0" smtClean="0">
                <a:latin typeface="Cambria" pitchFamily="18" charset="0"/>
              </a:rPr>
              <a:t>Paul continues to exhort the Ephesians Christians to walk in a manner worthy of their calling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4:1</a:t>
            </a:r>
            <a:r>
              <a:rPr lang="en-US" sz="2400" b="1" dirty="0" smtClean="0">
                <a:latin typeface="Cambria" pitchFamily="18" charset="0"/>
              </a:rPr>
              <a:t>).  Having previously described the need to walk in unity and in purity, he now urges them to imitate God and “</a:t>
            </a:r>
            <a:r>
              <a:rPr lang="en-US" sz="2400" b="1" dirty="0" smtClean="0">
                <a:effectLst>
                  <a:outerShdw blurRad="38100" dist="38100" dir="2700000" algn="tl">
                    <a:srgbClr val="000000">
                      <a:alpha val="43137"/>
                    </a:srgbClr>
                  </a:outerShdw>
                </a:effectLst>
                <a:latin typeface="Cambria" pitchFamily="18" charset="0"/>
              </a:rPr>
              <a:t>walk in love</a:t>
            </a:r>
            <a:r>
              <a:rPr lang="en-US" sz="2400" b="1" dirty="0" smtClean="0">
                <a:latin typeface="Cambria" pitchFamily="18" charset="0"/>
              </a:rPr>
              <a:t>” with Christ as their example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Paul says to “</a:t>
            </a:r>
            <a:r>
              <a:rPr lang="en-US" sz="2400" b="1" dirty="0" smtClean="0">
                <a:effectLst>
                  <a:outerShdw blurRad="38100" dist="38100" dir="2700000" algn="tl">
                    <a:srgbClr val="000000">
                      <a:alpha val="43137"/>
                    </a:srgbClr>
                  </a:outerShdw>
                </a:effectLst>
                <a:latin typeface="Cambria" pitchFamily="18" charset="0"/>
              </a:rPr>
              <a:t>walk in love</a:t>
            </a:r>
            <a:r>
              <a:rPr lang="en-US" sz="2400" b="1" dirty="0" smtClean="0">
                <a:latin typeface="Cambria" pitchFamily="18" charset="0"/>
              </a:rPr>
              <a:t>” requires that all forms of immorality and filthy speech not be named among the Ephesians.  Since the wrath of God is to come upon the sons of disobedience, Christians must not be deceived by nor partake with those who engage in such evil deeds (</a:t>
            </a:r>
            <a:r>
              <a:rPr lang="en-US" sz="2400" b="1" dirty="0" smtClean="0">
                <a:effectLst>
                  <a:outerShdw blurRad="38100" dist="38100" dir="2700000" algn="tl">
                    <a:srgbClr val="000000">
                      <a:alpha val="43137"/>
                    </a:srgbClr>
                  </a:outerShdw>
                </a:effectLst>
                <a:latin typeface="Cambria" pitchFamily="18" charset="0"/>
              </a:rPr>
              <a:t>4-6</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ch5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Col. 3:5</a:t>
            </a:r>
            <a:r>
              <a:rPr lang="en-US" sz="2400" b="1" dirty="0" smtClean="0">
                <a:latin typeface="Cambria" pitchFamily="18" charset="0"/>
              </a:rPr>
              <a:t>, Paul relates “</a:t>
            </a:r>
            <a:r>
              <a:rPr lang="en-US" sz="2400" b="1" dirty="0" smtClean="0">
                <a:effectLst>
                  <a:outerShdw blurRad="38100" dist="38100" dir="2700000" algn="tl">
                    <a:srgbClr val="000000">
                      <a:alpha val="43137"/>
                    </a:srgbClr>
                  </a:outerShdw>
                </a:effectLst>
                <a:latin typeface="Cambria" pitchFamily="18" charset="0"/>
              </a:rPr>
              <a:t>greed</a:t>
            </a:r>
            <a:r>
              <a:rPr lang="en-US" sz="2400" b="1" dirty="0" smtClean="0">
                <a:latin typeface="Cambria" pitchFamily="18" charset="0"/>
              </a:rPr>
              <a:t>” closely to the sinful deeds of the earthly body, including immorality, impurity, passion, and evil desire.  So “</a:t>
            </a:r>
            <a:r>
              <a:rPr lang="en-US" sz="2400" b="1" dirty="0" smtClean="0">
                <a:effectLst>
                  <a:outerShdw blurRad="38100" dist="38100" dir="2700000" algn="tl">
                    <a:srgbClr val="000000">
                      <a:alpha val="43137"/>
                    </a:srgbClr>
                  </a:outerShdw>
                </a:effectLst>
                <a:latin typeface="Cambria" pitchFamily="18" charset="0"/>
              </a:rPr>
              <a:t>greed</a:t>
            </a:r>
            <a:r>
              <a:rPr lang="en-US" sz="2400" b="1" dirty="0" smtClean="0">
                <a:latin typeface="Cambria" pitchFamily="18" charset="0"/>
              </a:rPr>
              <a:t>” includes an insatiable appetite for sex, but it also involves a hunger for more material possessions.  Both </a:t>
            </a:r>
            <a:r>
              <a:rPr lang="en-US" sz="2400" b="1" dirty="0" smtClean="0">
                <a:effectLst>
                  <a:outerShdw blurRad="38100" dist="38100" dir="2700000" algn="tl">
                    <a:srgbClr val="000000">
                      <a:alpha val="43137"/>
                    </a:srgbClr>
                  </a:outerShdw>
                </a:effectLst>
                <a:latin typeface="Cambria" pitchFamily="18" charset="0"/>
              </a:rPr>
              <a:t>Eph. 5:5</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Col. 3:5</a:t>
            </a:r>
            <a:r>
              <a:rPr lang="en-US" sz="2400" b="1" dirty="0" smtClean="0">
                <a:latin typeface="Cambria" pitchFamily="18" charset="0"/>
              </a:rPr>
              <a:t> link greed and covetousness to idolatry, because greed “makes a god of what it seeks to possess.”  </a:t>
            </a:r>
          </a:p>
          <a:p>
            <a:pPr indent="457200">
              <a:spcAft>
                <a:spcPts val="1200"/>
              </a:spcAft>
            </a:pPr>
            <a:r>
              <a:rPr lang="en-US" sz="2400" b="1" dirty="0" smtClean="0">
                <a:latin typeface="Cambria" pitchFamily="18" charset="0"/>
              </a:rPr>
              <a:t>From immoral works that indulge fleshly desires which should “not even be named” among the saint (</a:t>
            </a:r>
            <a:r>
              <a:rPr lang="en-US" sz="2400" b="1" dirty="0" smtClean="0">
                <a:effectLst>
                  <a:outerShdw blurRad="38100" dist="38100" dir="2700000" algn="tl">
                    <a:srgbClr val="000000">
                      <a:alpha val="43137"/>
                    </a:srgbClr>
                  </a:outerShdw>
                </a:effectLst>
                <a:latin typeface="Cambria" pitchFamily="18" charset="0"/>
              </a:rPr>
              <a:t>5:3</a:t>
            </a:r>
            <a:r>
              <a:rPr lang="en-US" sz="2400" b="1" dirty="0" smtClean="0">
                <a:latin typeface="Cambria" pitchFamily="18" charset="0"/>
              </a:rPr>
              <a:t>), Paul turns to immoral works that are “not fitting” among believers (</a:t>
            </a:r>
            <a:r>
              <a:rPr lang="en-US" sz="2400" b="1" dirty="0" smtClean="0">
                <a:effectLst>
                  <a:outerShdw blurRad="38100" dist="38100" dir="2700000" algn="tl">
                    <a:srgbClr val="000000">
                      <a:alpha val="43137"/>
                    </a:srgbClr>
                  </a:outerShdw>
                </a:effectLst>
                <a:latin typeface="Cambria" pitchFamily="18" charset="0"/>
              </a:rPr>
              <a:t>5:4</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Filthiness</a:t>
            </a:r>
            <a:r>
              <a:rPr lang="en-US" sz="2400" b="1" dirty="0" smtClean="0">
                <a:latin typeface="Cambria" pitchFamily="18" charset="0"/>
              </a:rPr>
              <a:t>” refers to shameful, disgraceful talk, including degrading obscenities that rob people of their dignity.  This would also include innuendos and lewd or suggestive speech.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descr="5 - 4 swearing.jpg"/>
          <p:cNvPicPr>
            <a:picLocks noChangeAspect="1"/>
          </p:cNvPicPr>
          <p:nvPr/>
        </p:nvPicPr>
        <p:blipFill>
          <a:blip r:embed="rId2" cstate="print"/>
          <a:stretch>
            <a:fillRect/>
          </a:stretch>
        </p:blipFill>
        <p:spPr>
          <a:xfrm>
            <a:off x="1995054" y="631767"/>
            <a:ext cx="5153891" cy="559446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phrase “</a:t>
            </a:r>
            <a:r>
              <a:rPr lang="en-US" sz="2400" b="1" dirty="0" smtClean="0">
                <a:effectLst>
                  <a:outerShdw blurRad="38100" dist="38100" dir="2700000" algn="tl">
                    <a:srgbClr val="000000">
                      <a:alpha val="43137"/>
                    </a:srgbClr>
                  </a:outerShdw>
                </a:effectLst>
                <a:latin typeface="Cambria" pitchFamily="18" charset="0"/>
              </a:rPr>
              <a:t>silly talk</a:t>
            </a:r>
            <a:r>
              <a:rPr lang="en-US" sz="2400" b="1" dirty="0" smtClean="0">
                <a:latin typeface="Cambria" pitchFamily="18" charset="0"/>
              </a:rPr>
              <a:t>” is one compound word in Greek from which we derive the English word “</a:t>
            </a:r>
            <a:r>
              <a:rPr lang="en-US" sz="2400" b="1" dirty="0" smtClean="0">
                <a:effectLst>
                  <a:outerShdw blurRad="38100" dist="38100" dir="2700000" algn="tl">
                    <a:srgbClr val="000000">
                      <a:alpha val="43137"/>
                    </a:srgbClr>
                  </a:outerShdw>
                </a:effectLst>
                <a:latin typeface="Cambria" pitchFamily="18" charset="0"/>
              </a:rPr>
              <a:t>moron</a:t>
            </a:r>
            <a:r>
              <a:rPr lang="en-US" sz="2400" b="1" dirty="0" smtClean="0">
                <a:latin typeface="Cambria" pitchFamily="18" charset="0"/>
              </a:rPr>
              <a:t>,” which means “</a:t>
            </a:r>
            <a:r>
              <a:rPr lang="en-US" sz="2400" b="1" dirty="0" smtClean="0">
                <a:effectLst>
                  <a:outerShdw blurRad="38100" dist="38100" dir="2700000" algn="tl">
                    <a:srgbClr val="000000">
                      <a:alpha val="43137"/>
                    </a:srgbClr>
                  </a:outerShdw>
                </a:effectLst>
                <a:latin typeface="Cambria" pitchFamily="18" charset="0"/>
              </a:rPr>
              <a:t>fool.</a:t>
            </a:r>
            <a:r>
              <a:rPr lang="en-US" sz="2400" b="1" dirty="0" smtClean="0">
                <a:latin typeface="Cambria" pitchFamily="18" charset="0"/>
              </a:rPr>
              <a:t>”  It’s not a stretch to translate this as “talking like a moron.”  In Scripture, fool doesn’t primarily refer to a person lacking intellectual ability but to somebody who denies the reality of God.  </a:t>
            </a:r>
          </a:p>
          <a:p>
            <a:pPr indent="457200">
              <a:spcAft>
                <a:spcPts val="1200"/>
              </a:spcAft>
            </a:pPr>
            <a:r>
              <a:rPr lang="en-US" sz="2400" b="1" dirty="0" smtClean="0">
                <a:latin typeface="Cambria" pitchFamily="18" charset="0"/>
              </a:rPr>
              <a:t>David wrote, “The fool has said in his heart, ‘There is no God’” (</a:t>
            </a:r>
            <a:r>
              <a:rPr lang="en-US" sz="2400" b="1" dirty="0" smtClean="0">
                <a:effectLst>
                  <a:outerShdw blurRad="38100" dist="38100" dir="2700000" algn="tl">
                    <a:srgbClr val="000000">
                      <a:alpha val="43137"/>
                    </a:srgbClr>
                  </a:outerShdw>
                </a:effectLst>
                <a:latin typeface="Cambria" pitchFamily="18" charset="0"/>
              </a:rPr>
              <a:t>Ps 14:1</a:t>
            </a:r>
            <a:r>
              <a:rPr lang="en-US" sz="2400" b="1" dirty="0" smtClean="0">
                <a:latin typeface="Cambria" pitchFamily="18" charset="0"/>
              </a:rPr>
              <a:t>).  Silly talking refers to pointless, empty, and foolish talk—unnecessary verbiage that’s neither profitable nor edifying.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Coarse jesting</a:t>
            </a:r>
            <a:r>
              <a:rPr lang="en-US" sz="2400" b="1" dirty="0" smtClean="0">
                <a:latin typeface="Cambria" pitchFamily="18" charset="0"/>
              </a:rPr>
              <a:t>” also comes from a single Greek word which points out forms of humor that depend on twisting words into double entendres in order to make something innocent seem suggestive, sensual, or immoral.  You know that kind of humor.  </a:t>
            </a:r>
          </a:p>
          <a:p>
            <a:pPr indent="457200">
              <a:spcAft>
                <a:spcPts val="1200"/>
              </a:spcAft>
            </a:pPr>
            <a:r>
              <a:rPr lang="en-US" sz="2400" b="1" dirty="0" smtClean="0">
                <a:latin typeface="Cambria" pitchFamily="18" charset="0"/>
              </a:rPr>
              <a:t>You’ve probably been around people who get their kicks contorting language into indecent, degrading insinuations.  This kind of coarse jesting is typical of people whose minds are always in the gutter, feeding on mental sewage.  </a:t>
            </a:r>
          </a:p>
          <a:p>
            <a:pPr indent="457200">
              <a:spcAft>
                <a:spcPts val="1200"/>
              </a:spcAft>
            </a:pPr>
            <a:r>
              <a:rPr lang="en-US" sz="2400" b="1" dirty="0" smtClean="0">
                <a:latin typeface="Cambria" pitchFamily="18" charset="0"/>
              </a:rPr>
              <a:t>Paul’s condemnations are not about a robust sense of humor, even though we acknowledge that there is </a:t>
            </a:r>
            <a:r>
              <a:rPr lang="en-US" sz="2400" b="1" i="1" dirty="0" smtClean="0">
                <a:latin typeface="Cambria" pitchFamily="18" charset="0"/>
              </a:rPr>
              <a:t>“a time to weep and a time to laugh”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Eccl 3:4</a:t>
            </a:r>
            <a:r>
              <a:rPr lang="en-US" sz="2400" b="1" dirty="0" smtClean="0">
                <a:latin typeface="Cambria" pitchFamily="18" charset="0"/>
              </a:rPr>
              <a:t>).  Here, Paul’s rebuke addresses the problem of inappropriate jesting or joking at an inappropriate time.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Sensual talk and gutter humor provide no benefit.  In fact, they tear people down.  Instead, we should use our tongues for “giving thanks” (</a:t>
            </a:r>
            <a:r>
              <a:rPr lang="en-US" sz="2400" b="1" dirty="0" smtClean="0">
                <a:effectLst>
                  <a:outerShdw blurRad="38100" dist="38100" dir="2700000" algn="tl">
                    <a:srgbClr val="000000">
                      <a:alpha val="43137"/>
                    </a:srgbClr>
                  </a:outerShdw>
                </a:effectLst>
                <a:latin typeface="Cambria" pitchFamily="18" charset="0"/>
              </a:rPr>
              <a:t>5:4</a:t>
            </a:r>
            <a:r>
              <a:rPr lang="en-US" sz="2400" b="1" dirty="0" smtClean="0">
                <a:latin typeface="Cambria" pitchFamily="18" charset="0"/>
              </a:rPr>
              <a:t>).  </a:t>
            </a:r>
          </a:p>
          <a:p>
            <a:pPr indent="457200">
              <a:spcAft>
                <a:spcPts val="1200"/>
              </a:spcAft>
            </a:pPr>
            <a:r>
              <a:rPr lang="en-US" sz="2400" b="1" dirty="0" smtClean="0">
                <a:latin typeface="Cambria" pitchFamily="18" charset="0"/>
              </a:rPr>
              <a:t>We know better than to think that sexual indulgence, materialistic madness, and degrading speech are “no big deal.”  Yet it is easy to become so numb to this pandemic of modern society that Paul’s unflinching directness in </a:t>
            </a:r>
            <a:r>
              <a:rPr lang="en-US" sz="2400" b="1" dirty="0" smtClean="0">
                <a:effectLst>
                  <a:outerShdw blurRad="38100" dist="38100" dir="2700000" algn="tl">
                    <a:srgbClr val="000000">
                      <a:alpha val="43137"/>
                    </a:srgbClr>
                  </a:outerShdw>
                </a:effectLst>
                <a:latin typeface="Cambria" pitchFamily="18" charset="0"/>
              </a:rPr>
              <a:t>Ephesians 5:5-6</a:t>
            </a:r>
            <a:r>
              <a:rPr lang="en-US" sz="2400" b="1" dirty="0" smtClean="0">
                <a:latin typeface="Cambria" pitchFamily="18" charset="0"/>
              </a:rPr>
              <a:t> comes as a shock to us.  Paul says quite bluntly that people engaged in a blatantly and perpetually sinful lifestyle—immoral, impure, and covetous—have no share in the kingdom of God (</a:t>
            </a:r>
            <a:r>
              <a:rPr lang="en-US" sz="2400" b="1" dirty="0" smtClean="0">
                <a:effectLst>
                  <a:outerShdw blurRad="38100" dist="38100" dir="2700000" algn="tl">
                    <a:srgbClr val="000000">
                      <a:alpha val="43137"/>
                    </a:srgbClr>
                  </a:outerShdw>
                </a:effectLst>
                <a:latin typeface="Cambria" pitchFamily="18" charset="0"/>
              </a:rPr>
              <a:t>5:5</a:t>
            </a:r>
            <a:r>
              <a:rPr lang="en-US" sz="2400" b="1" dirty="0" smtClean="0">
                <a:latin typeface="Cambria" pitchFamily="18" charset="0"/>
              </a:rPr>
              <a:t>).  In fact, God’s wrath will come upon them (</a:t>
            </a:r>
            <a:r>
              <a:rPr lang="en-US" sz="2400" b="1" dirty="0" smtClean="0">
                <a:effectLst>
                  <a:outerShdw blurRad="38100" dist="38100" dir="2700000" algn="tl">
                    <a:srgbClr val="000000">
                      <a:alpha val="43137"/>
                    </a:srgbClr>
                  </a:outerShdw>
                </a:effectLst>
                <a:latin typeface="Cambria" pitchFamily="18" charset="0"/>
              </a:rPr>
              <a:t>5:6</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doesn’t mean that our salvation is forfeited if, in a moment of weakness, we fall into some form of immorality or covetousness.  God knows that we’re human and that we will sin (</a:t>
            </a:r>
            <a:r>
              <a:rPr lang="en-US" sz="2400" b="1" dirty="0" smtClean="0">
                <a:effectLst>
                  <a:outerShdw blurRad="38100" dist="38100" dir="2700000" algn="tl">
                    <a:srgbClr val="000000">
                      <a:alpha val="43137"/>
                    </a:srgbClr>
                  </a:outerShdw>
                </a:effectLst>
                <a:latin typeface="Cambria" pitchFamily="18" charset="0"/>
              </a:rPr>
              <a:t>1John 1:8</a:t>
            </a:r>
            <a:r>
              <a:rPr lang="en-US" sz="2400" b="1" dirty="0" smtClean="0">
                <a:latin typeface="Cambria" pitchFamily="18" charset="0"/>
              </a:rPr>
              <a:t>).  </a:t>
            </a:r>
          </a:p>
          <a:p>
            <a:pPr indent="457200">
              <a:spcAft>
                <a:spcPts val="1200"/>
              </a:spcAft>
            </a:pPr>
            <a:r>
              <a:rPr lang="en-US" sz="2400" b="1" dirty="0" smtClean="0">
                <a:latin typeface="Cambria" pitchFamily="18" charset="0"/>
              </a:rPr>
              <a:t>The difference is whether we deliberately persist in a lifestyle that resists the Lord or whether the general tenor of our lives reflects a Godward direction.</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Ephesians 5:5-6</a:t>
            </a:r>
            <a:r>
              <a:rPr lang="en-US" sz="2400" b="1" dirty="0" smtClean="0">
                <a:latin typeface="Cambria" pitchFamily="18" charset="0"/>
              </a:rPr>
              <a:t> Paul is talking about shameless continuation in a sinful lifestyle—unchanging and unchangeable, even in the face of exhortation, confrontation, and discipline.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5:3 – 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1" descr="5 - 7-14 title.jpg"/>
          <p:cNvPicPr>
            <a:picLocks noChangeAspect="1"/>
          </p:cNvPicPr>
          <p:nvPr/>
        </p:nvPicPr>
        <p:blipFill>
          <a:blip r:embed="rId2" cstate="print"/>
          <a:stretch>
            <a:fillRect/>
          </a:stretch>
        </p:blipFill>
        <p:spPr>
          <a:xfrm>
            <a:off x="1295400" y="381000"/>
            <a:ext cx="6553200" cy="6096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431435"/>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Therefore do not be partners with them.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For you were once darkness, but now you are light in the Lord.  Live as children of light  </a:t>
            </a:r>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(for the fruit of the light consists in all goodness, righteousness and truth)  </a:t>
            </a:r>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and find out what pleases the Lord.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5:7 – 10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described the lifestyles of those who walk in darkness, Paul urges his readers to </a:t>
            </a:r>
            <a:r>
              <a:rPr lang="en-US" sz="2400" b="1" i="1" dirty="0" smtClean="0">
                <a:latin typeface="Cambria" pitchFamily="18" charset="0"/>
              </a:rPr>
              <a:t>“not be partakers with them”</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5:7</a:t>
            </a:r>
            <a:r>
              <a:rPr lang="en-US" sz="2400" b="1" dirty="0" smtClean="0">
                <a:latin typeface="Cambria" pitchFamily="18" charset="0"/>
              </a:rPr>
              <a:t>).  The implication is that true believers can, at least for a season, get caught up in some of the practices just described.  </a:t>
            </a:r>
          </a:p>
          <a:p>
            <a:pPr indent="457200">
              <a:spcAft>
                <a:spcPts val="1200"/>
              </a:spcAft>
            </a:pPr>
            <a:r>
              <a:rPr lang="en-US" sz="2400" b="1" dirty="0" smtClean="0">
                <a:latin typeface="Cambria" pitchFamily="18" charset="0"/>
              </a:rPr>
              <a:t>Why would those who have been made </a:t>
            </a:r>
            <a:r>
              <a:rPr lang="en-US" sz="2400" b="1" i="1" dirty="0" smtClean="0">
                <a:latin typeface="Cambria" pitchFamily="18" charset="0"/>
              </a:rPr>
              <a:t>“partakers of the promise in Christ Jesus through the gospel”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3:6</a:t>
            </a:r>
            <a:r>
              <a:rPr lang="en-US" sz="2400" b="1" dirty="0" smtClean="0">
                <a:latin typeface="Cambria" pitchFamily="18" charset="0"/>
              </a:rPr>
              <a:t>) ever want to lock arms with those whose end is destruction?  The </a:t>
            </a:r>
            <a:r>
              <a:rPr lang="en-US" sz="2400" b="1" i="1" dirty="0" smtClean="0">
                <a:latin typeface="Cambria" pitchFamily="18" charset="0"/>
              </a:rPr>
              <a:t>“sons of disobedience”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5:6</a:t>
            </a:r>
            <a:r>
              <a:rPr lang="en-US" sz="2400" b="1" dirty="0" smtClean="0">
                <a:latin typeface="Cambria" pitchFamily="18" charset="0"/>
              </a:rPr>
              <a:t>) who wander all their days in a cavern of sin and its treacherous darkness.  Why would we want to follow their blind lead when we’ve been called out of darkness into Christ’s marvelous light (</a:t>
            </a:r>
            <a:r>
              <a:rPr lang="en-US" sz="2400" b="1" dirty="0" smtClean="0">
                <a:effectLst>
                  <a:outerShdw blurRad="38100" dist="38100" dir="2700000" algn="tl">
                    <a:srgbClr val="000000">
                      <a:alpha val="43137"/>
                    </a:srgbClr>
                  </a:outerShdw>
                </a:effectLst>
                <a:latin typeface="Cambria" pitchFamily="18" charset="0"/>
              </a:rPr>
              <a:t>1Pet 2:9</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5:7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doesn’t merely say that believers in Christ once lived in darkness.  His language is much stronger.  In our life before Christ as unbelievers, we “were formerly darkness” (</a:t>
            </a:r>
            <a:r>
              <a:rPr lang="en-US" sz="2400" b="1" dirty="0" smtClean="0">
                <a:effectLst>
                  <a:outerShdw blurRad="38100" dist="38100" dir="2700000" algn="tl">
                    <a:srgbClr val="000000">
                      <a:alpha val="43137"/>
                    </a:srgbClr>
                  </a:outerShdw>
                </a:effectLst>
                <a:latin typeface="Cambria" pitchFamily="18" charset="0"/>
              </a:rPr>
              <a:t>5:8</a:t>
            </a:r>
            <a:r>
              <a:rPr lang="en-US" sz="2400" b="1" dirty="0" smtClean="0">
                <a:latin typeface="Cambria" pitchFamily="18" charset="0"/>
              </a:rPr>
              <a:t>).  Do you see the difference?  Living in darkness might allow for the possibility that we have at least a pilot light or a faint glow allowing us to get by with a few good works.  </a:t>
            </a:r>
          </a:p>
          <a:p>
            <a:pPr indent="457200">
              <a:spcAft>
                <a:spcPts val="1200"/>
              </a:spcAft>
            </a:pPr>
            <a:r>
              <a:rPr lang="en-US" sz="2400" b="1" dirty="0" smtClean="0">
                <a:latin typeface="Cambria" pitchFamily="18" charset="0"/>
              </a:rPr>
              <a:t>But when Paul says that we were darkness, he means we were actually part of the problem itself.  We don’t even have a “spark of divine life.”  What a hopeless plight!  </a:t>
            </a:r>
          </a:p>
          <a:p>
            <a:pPr indent="457200">
              <a:spcAft>
                <a:spcPts val="1200"/>
              </a:spcAft>
            </a:pPr>
            <a:r>
              <a:rPr lang="en-US" sz="2400" b="1" dirty="0" smtClean="0">
                <a:latin typeface="Cambria" pitchFamily="18" charset="0"/>
              </a:rPr>
              <a:t>“Apart from divine grace,” we were stumbling around in the darkness, trapped in the dungeon of our sin, unable to find the way out.  We were shallow, superficial, and selfish.  Both in secret and in public we did things we’re ashamed of today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but we had no power to change.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5:7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154984"/>
          </a:xfrm>
          <a:prstGeom prst="rect">
            <a:avLst/>
          </a:prstGeom>
          <a:noFill/>
          <a:effectLst/>
        </p:spPr>
        <p:txBody>
          <a:bodyPr wrap="square" rtlCol="0">
            <a:spAutoFit/>
          </a:bodyPr>
          <a:lstStyle/>
          <a:p>
            <a:pPr indent="457200"/>
            <a:r>
              <a:rPr lang="en-US" sz="2400" b="1" dirty="0" smtClean="0">
                <a:latin typeface="Cambria" pitchFamily="18" charset="0"/>
              </a:rPr>
              <a:t>Since they have passed from darkness to light in coming to Christ, we should also “</a:t>
            </a:r>
            <a:r>
              <a:rPr lang="en-US" sz="2400" b="1" dirty="0" smtClean="0">
                <a:effectLst>
                  <a:outerShdw blurRad="38100" dist="38100" dir="2700000" algn="tl">
                    <a:srgbClr val="000000">
                      <a:alpha val="43137"/>
                    </a:srgbClr>
                  </a:outerShdw>
                </a:effectLst>
                <a:latin typeface="Cambria" pitchFamily="18" charset="0"/>
              </a:rPr>
              <a:t>walk as children of light</a:t>
            </a:r>
            <a:r>
              <a:rPr lang="en-US" sz="2400" b="1" dirty="0" smtClean="0">
                <a:latin typeface="Cambria" pitchFamily="18" charset="0"/>
              </a:rPr>
              <a:t>.”  This includes producing the fruit of the Spirit such as goodness, righteousness and truth, thereby demonstrating what is acceptable to the Lord (</a:t>
            </a:r>
            <a:r>
              <a:rPr lang="en-US" sz="2400" b="1" dirty="0" smtClean="0">
                <a:effectLst>
                  <a:outerShdw blurRad="38100" dist="38100" dir="2700000" algn="tl">
                    <a:srgbClr val="000000">
                      <a:alpha val="43137"/>
                    </a:srgbClr>
                  </a:outerShdw>
                </a:effectLst>
                <a:latin typeface="Cambria" pitchFamily="18" charset="0"/>
              </a:rPr>
              <a:t>7-10</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As Christians we are not to participate in the shameful works of darkness, but instead must expose them.  We do this by letting Christ's light shine in us, for such light will naturally make the darkness manifest by way of contrast (11</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ch5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 matter how many New Year’s resolutions we vowed, it didn’t take any of us but a few hours before we broke them.  We didn’t change.  We couldn’t change.  We were powerless, helpless, hopeless, and lost.  But then Christ came and pierced the darkness of our souls.  </a:t>
            </a:r>
          </a:p>
          <a:p>
            <a:pPr indent="457200">
              <a:spcAft>
                <a:spcPts val="1200"/>
              </a:spcAft>
            </a:pPr>
            <a:r>
              <a:rPr lang="en-US" sz="2400" b="1" dirty="0" smtClean="0">
                <a:latin typeface="Cambria" pitchFamily="18" charset="0"/>
              </a:rPr>
              <a:t>Formerly darkness, now light—that’s the new identity for all believers in Christ from the moment they place their faith in Him.  As light-bearers who reflect God’s perfect light of holiness, truth, love, and hope, we are urged to point the way for others to escape the darkness. </a:t>
            </a:r>
          </a:p>
          <a:p>
            <a:pPr indent="457200">
              <a:spcAft>
                <a:spcPts val="1200"/>
              </a:spcAft>
            </a:pPr>
            <a:r>
              <a:rPr lang="en-US" sz="2400" b="1" dirty="0" smtClean="0">
                <a:latin typeface="Cambria" pitchFamily="18" charset="0"/>
              </a:rPr>
              <a:t>To do this, we need to “walk as children of Light” (</a:t>
            </a:r>
            <a:r>
              <a:rPr lang="en-US" sz="2400" b="1" dirty="0" smtClean="0">
                <a:effectLst>
                  <a:outerShdw blurRad="38100" dist="38100" dir="2700000" algn="tl">
                    <a:srgbClr val="000000">
                      <a:alpha val="43137"/>
                    </a:srgbClr>
                  </a:outerShdw>
                </a:effectLst>
                <a:latin typeface="Cambria" pitchFamily="18" charset="0"/>
              </a:rPr>
              <a:t>5:8</a:t>
            </a:r>
            <a:r>
              <a:rPr lang="en-US" sz="2400" b="1" dirty="0" smtClean="0">
                <a:latin typeface="Cambria" pitchFamily="18" charset="0"/>
              </a:rPr>
              <a:t>).  What does this look like?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5:7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2" name="Picture 1" descr="5 - 8 light.jpg"/>
          <p:cNvPicPr>
            <a:picLocks noChangeAspect="1"/>
          </p:cNvPicPr>
          <p:nvPr/>
        </p:nvPicPr>
        <p:blipFill>
          <a:blip r:embed="rId2" cstate="print"/>
          <a:stretch>
            <a:fillRect/>
          </a:stretch>
        </p:blipFill>
        <p:spPr>
          <a:xfrm>
            <a:off x="990600" y="609600"/>
            <a:ext cx="7315200" cy="5486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describes it as producing goodness, righteousness, and truth (</a:t>
            </a:r>
            <a:r>
              <a:rPr lang="en-US" sz="2400" b="1" dirty="0" smtClean="0">
                <a:effectLst>
                  <a:outerShdw blurRad="38100" dist="38100" dir="2700000" algn="tl">
                    <a:srgbClr val="000000">
                      <a:alpha val="43137"/>
                    </a:srgbClr>
                  </a:outerShdw>
                </a:effectLst>
                <a:latin typeface="Cambria" pitchFamily="18" charset="0"/>
              </a:rPr>
              <a:t>5:9</a:t>
            </a:r>
            <a:r>
              <a:rPr lang="en-US" sz="2400" b="1" dirty="0" smtClean="0">
                <a:latin typeface="Cambria" pitchFamily="18" charset="0"/>
              </a:rPr>
              <a:t>).  We depart from the former ways described in </a:t>
            </a:r>
            <a:r>
              <a:rPr lang="en-US" sz="2400" b="1" dirty="0" smtClean="0">
                <a:effectLst>
                  <a:outerShdw blurRad="38100" dist="38100" dir="2700000" algn="tl">
                    <a:srgbClr val="000000">
                      <a:alpha val="43137"/>
                    </a:srgbClr>
                  </a:outerShdw>
                </a:effectLst>
                <a:latin typeface="Cambria" pitchFamily="18" charset="0"/>
              </a:rPr>
              <a:t>5:3-5</a:t>
            </a:r>
            <a:r>
              <a:rPr lang="en-US" sz="2400" b="1" dirty="0" smtClean="0">
                <a:latin typeface="Cambria" pitchFamily="18" charset="0"/>
              </a:rPr>
              <a:t>.  Instead, pleasing the Lord becomes our life ambition (</a:t>
            </a:r>
            <a:r>
              <a:rPr lang="en-US" sz="2400" b="1" dirty="0" smtClean="0">
                <a:effectLst>
                  <a:outerShdw blurRad="38100" dist="38100" dir="2700000" algn="tl">
                    <a:srgbClr val="000000">
                      <a:alpha val="43137"/>
                    </a:srgbClr>
                  </a:outerShdw>
                </a:effectLst>
                <a:latin typeface="Cambria" pitchFamily="18" charset="0"/>
              </a:rPr>
              <a:t>5:10</a:t>
            </a:r>
            <a:r>
              <a:rPr lang="en-US" sz="2400" b="1" dirty="0" smtClean="0">
                <a:latin typeface="Cambria" pitchFamily="18" charset="0"/>
              </a:rPr>
              <a:t>).    </a:t>
            </a:r>
          </a:p>
          <a:p>
            <a:pPr indent="457200">
              <a:spcAft>
                <a:spcPts val="1200"/>
              </a:spcAft>
            </a:pPr>
            <a:r>
              <a:rPr lang="en-US" sz="2400" b="1" dirty="0" smtClean="0">
                <a:latin typeface="Cambria" pitchFamily="18" charset="0"/>
              </a:rPr>
              <a:t>Paul describes here a complete reorienting of our lives, a turning away from the path of darkness and advancing on the path of life—all set in motion and empowered by the grace of God through the power of the Holy Spirit.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5:7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 name="Picture 1" descr="5 - 9 fruit.jpg"/>
          <p:cNvPicPr>
            <a:picLocks noChangeAspect="1"/>
          </p:cNvPicPr>
          <p:nvPr/>
        </p:nvPicPr>
        <p:blipFill>
          <a:blip r:embed="rId2" cstate="print"/>
          <a:stretch>
            <a:fillRect/>
          </a:stretch>
        </p:blipFill>
        <p:spPr>
          <a:xfrm>
            <a:off x="609600" y="381000"/>
            <a:ext cx="8015316" cy="601148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724096"/>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Have nothing to do with the fruitless deeds of darkness, but rather expose them.  </a:t>
            </a:r>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It is shameful even to mention what the disobedient do in secret.  </a:t>
            </a:r>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But everything exposed by the light becomes visible—and everything that is illuminated becomes a light.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This is why it is said: “Wake up, sleeper, rise from the dead, and Christ will shine on you.”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5:11 – 14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contrast to the wonderful effects of the luminous grace of God reflected in the lives of His children of light, the “deeds of darkness” have a devastating impact on everyone (</a:t>
            </a:r>
            <a:r>
              <a:rPr lang="en-US" sz="2400" b="1" dirty="0" smtClean="0">
                <a:effectLst>
                  <a:outerShdw blurRad="38100" dist="38100" dir="2700000" algn="tl">
                    <a:srgbClr val="000000">
                      <a:alpha val="43137"/>
                    </a:srgbClr>
                  </a:outerShdw>
                </a:effectLst>
                <a:latin typeface="Cambria" pitchFamily="18" charset="0"/>
              </a:rPr>
              <a:t>5:11</a:t>
            </a:r>
            <a:r>
              <a:rPr lang="en-US" sz="2400" b="1" dirty="0" smtClean="0">
                <a:latin typeface="Cambria" pitchFamily="18" charset="0"/>
              </a:rPr>
              <a:t>).  Participating in darkness not only hurts fellow Christians but also brings harm to nonbelievers.    </a:t>
            </a:r>
          </a:p>
          <a:p>
            <a:pPr indent="457200">
              <a:spcAft>
                <a:spcPts val="1200"/>
              </a:spcAft>
            </a:pPr>
            <a:r>
              <a:rPr lang="en-US" sz="2400" b="1" dirty="0" smtClean="0">
                <a:latin typeface="Cambria" pitchFamily="18" charset="0"/>
              </a:rPr>
              <a:t>When we claim to have the light of truth but then lie, defraud, abuse, slander, or gossip, we alienate and confuse non-Christians.  Many dismiss us as hypocrites.  Others see the gospel itself as a sham.  </a:t>
            </a:r>
          </a:p>
          <a:p>
            <a:pPr indent="457200">
              <a:spcAft>
                <a:spcPts val="1200"/>
              </a:spcAft>
            </a:pPr>
            <a:r>
              <a:rPr lang="en-US" sz="2400" b="1" dirty="0" smtClean="0">
                <a:latin typeface="Cambria" pitchFamily="18" charset="0"/>
              </a:rPr>
              <a:t>They may turn away from God completely because of our soiled, inconsistent testimony, seeking their own light in self-help programs or false religions.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5:11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fail to reflect the light of goodness, righteousness, and truth, we leave people wandering in wickedness, unrighteousness, and deception.  Rather than participating in the evil and barren deeds of darkness, we are to “expose them” (</a:t>
            </a:r>
            <a:r>
              <a:rPr lang="en-US" sz="2400" b="1" dirty="0" smtClean="0">
                <a:effectLst>
                  <a:outerShdw blurRad="38100" dist="38100" dir="2700000" algn="tl">
                    <a:srgbClr val="000000">
                      <a:alpha val="43137"/>
                    </a:srgbClr>
                  </a:outerShdw>
                </a:effectLst>
                <a:latin typeface="Cambria" pitchFamily="18" charset="0"/>
              </a:rPr>
              <a:t>5:11</a:t>
            </a:r>
            <a:r>
              <a:rPr lang="en-US" sz="2400" b="1" dirty="0" smtClean="0">
                <a:latin typeface="Cambria" pitchFamily="18" charset="0"/>
              </a:rPr>
              <a:t>).   </a:t>
            </a:r>
          </a:p>
          <a:p>
            <a:pPr indent="457200">
              <a:spcAft>
                <a:spcPts val="1200"/>
              </a:spcAft>
            </a:pPr>
            <a:r>
              <a:rPr lang="en-US" sz="2400" b="1" dirty="0" smtClean="0">
                <a:latin typeface="Cambria" pitchFamily="18" charset="0"/>
              </a:rPr>
              <a:t>How do we do this?  To be sure, Paul didn’t intend that we parade other people’s sins before a self-appointed moral court.  Remember, the light we’re called to reflect isn’t a high-powered laser beam designed to target and incinerate wickedness wherever it’s found. </a:t>
            </a:r>
          </a:p>
          <a:p>
            <a:pPr indent="457200">
              <a:spcAft>
                <a:spcPts val="1200"/>
              </a:spcAft>
            </a:pPr>
            <a:r>
              <a:rPr lang="en-US" sz="2400" b="1" dirty="0" smtClean="0">
                <a:latin typeface="Cambria" pitchFamily="18" charset="0"/>
              </a:rPr>
              <a:t>Rather, our light is meant to reveal what’s there by way of contrast.  By simply engaging in deeds of light, you and I expose the deeds of darkness.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5:11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live honestly, we expose dishonesty.  When we live with integrity, we shock the person who pads his or her expense account or wastes time at the office.  We don’t walk around wearing a big sandwich board that announces, “I’m the only honest person in the company!”     </a:t>
            </a:r>
          </a:p>
          <a:p>
            <a:pPr indent="457200">
              <a:spcAft>
                <a:spcPts val="1200"/>
              </a:spcAft>
            </a:pPr>
            <a:r>
              <a:rPr lang="en-US" sz="2400" b="1" dirty="0" smtClean="0">
                <a:latin typeface="Cambria" pitchFamily="18" charset="0"/>
              </a:rPr>
              <a:t>Nor do we pass around little tracts that talk about how pious and great we are.  We expose the darkness by shining the light.  At times, we need to speak up against evil or stand up against injustice, but that’s not Paul’s focus in </a:t>
            </a:r>
            <a:r>
              <a:rPr lang="en-US" sz="2400" b="1" dirty="0" smtClean="0">
                <a:effectLst>
                  <a:outerShdw blurRad="38100" dist="38100" dir="2700000" algn="tl">
                    <a:srgbClr val="000000">
                      <a:alpha val="43137"/>
                    </a:srgbClr>
                  </a:outerShdw>
                </a:effectLst>
                <a:latin typeface="Cambria" pitchFamily="18" charset="0"/>
              </a:rPr>
              <a:t>5:11-13</a:t>
            </a:r>
            <a:r>
              <a:rPr lang="en-US" sz="2400" b="1" dirty="0" smtClean="0">
                <a:latin typeface="Cambria" pitchFamily="18" charset="0"/>
              </a:rPr>
              <a:t>.  Just live like you ought to, and “your light [will] shine before men in such a way that they may see your   good works, and glorify your Father who is in heaven”    (</a:t>
            </a:r>
            <a:r>
              <a:rPr lang="en-US" sz="2400" b="1" dirty="0" smtClean="0">
                <a:effectLst>
                  <a:outerShdw blurRad="38100" dist="38100" dir="2700000" algn="tl">
                    <a:srgbClr val="000000">
                      <a:alpha val="43137"/>
                    </a:srgbClr>
                  </a:outerShdw>
                </a:effectLst>
                <a:latin typeface="Cambria" pitchFamily="18" charset="0"/>
              </a:rPr>
              <a:t>Matt 5:16</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5:11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These words of Jesus lead to the most important effect of shining our light.  When we do, the light that exposes, warns, and attracts becomes a means God uses to ignite His flame in the lives of others.     </a:t>
            </a:r>
          </a:p>
          <a:p>
            <a:pPr indent="457200">
              <a:spcAft>
                <a:spcPts val="1200"/>
              </a:spcAft>
            </a:pPr>
            <a:r>
              <a:rPr lang="en-US" sz="2400" b="1" dirty="0" smtClean="0">
                <a:latin typeface="Cambria" pitchFamily="18" charset="0"/>
              </a:rPr>
              <a:t>The final words of this section reflect this vital message.  Paul understood the great influence believers can have for good, so he issues a challenge by quoting lines from what was probably a common “hymn of repentance and encouragement sung regularly by earlier believers.”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5:11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46221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With this brief snippet of a chorus, Paul reminds his readers that the dawn of redemption has pushed back the thick cloak of night.  A glorious morning has risen in which believers now bask in the brilliant rays of Christ’s glory: </a:t>
            </a:r>
          </a:p>
          <a:p>
            <a:pPr indent="457200">
              <a:spcAft>
                <a:spcPts val="1200"/>
              </a:spcAft>
            </a:pPr>
            <a:r>
              <a:rPr lang="en-US" sz="2400" b="1" dirty="0" smtClean="0">
                <a:latin typeface="Cambria" pitchFamily="18" charset="0"/>
              </a:rPr>
              <a:t>“Awake, sleeper, and arise from the dead; and Christ will shine on you (</a:t>
            </a:r>
            <a:r>
              <a:rPr lang="en-US" sz="2400" b="1" dirty="0" smtClean="0">
                <a:effectLst>
                  <a:outerShdw blurRad="38100" dist="38100" dir="2700000" algn="tl">
                    <a:srgbClr val="000000">
                      <a:alpha val="43137"/>
                    </a:srgbClr>
                  </a:outerShdw>
                </a:effectLst>
                <a:latin typeface="Cambria" pitchFamily="18" charset="0"/>
              </a:rPr>
              <a:t>5:14</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5:11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988314" y="2977162"/>
            <a:ext cx="5262558"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“From Walking in Darkness to </a:t>
            </a:r>
          </a:p>
          <a:p>
            <a:pPr algn="ctr"/>
            <a:r>
              <a:rPr lang="en-US" sz="2400" dirty="0" smtClean="0">
                <a:effectLst>
                  <a:outerShdw blurRad="38100" dist="38100" dir="2700000" algn="tl">
                    <a:srgbClr val="000000">
                      <a:alpha val="43137"/>
                    </a:srgbClr>
                  </a:outerShdw>
                </a:effectLst>
                <a:latin typeface="Cambria" pitchFamily="18" charset="0"/>
              </a:rPr>
              <a:t>Living in Light”</a:t>
            </a:r>
            <a:endParaRPr lang="en-US" sz="24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5 - 13-14 light.jpg"/>
          <p:cNvPicPr>
            <a:picLocks noChangeAspect="1"/>
          </p:cNvPicPr>
          <p:nvPr/>
        </p:nvPicPr>
        <p:blipFill>
          <a:blip r:embed="rId2" cstate="print"/>
          <a:stretch>
            <a:fillRect/>
          </a:stretch>
        </p:blipFill>
        <p:spPr>
          <a:xfrm>
            <a:off x="0" y="0"/>
            <a:ext cx="9144000" cy="682966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20July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5:15 – 21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“Christian Living 101”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55312"/>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STORY &gt;</a:t>
            </a:r>
            <a:r>
              <a:rPr lang="en-US" sz="2400" b="1" dirty="0" smtClean="0">
                <a:latin typeface="Cambria" pitchFamily="18" charset="0"/>
              </a:rPr>
              <a:t>  In the foggy dark, the captain of a massive battleship spotted a faint light.  Immediately he ordered his signalman to send this message: </a:t>
            </a:r>
            <a:r>
              <a:rPr lang="en-US" sz="2400" b="1" i="1" dirty="0" smtClean="0">
                <a:latin typeface="Cambria" pitchFamily="18" charset="0"/>
              </a:rPr>
              <a:t>“Alter your course ten degree south.”</a:t>
            </a:r>
            <a:r>
              <a:rPr lang="en-US" sz="2400" b="1" dirty="0" smtClean="0">
                <a:latin typeface="Cambria" pitchFamily="18" charset="0"/>
              </a:rPr>
              <a:t>  </a:t>
            </a:r>
          </a:p>
          <a:p>
            <a:pPr indent="457200">
              <a:spcAft>
                <a:spcPts val="1200"/>
              </a:spcAft>
            </a:pPr>
            <a:r>
              <a:rPr lang="en-US" sz="2400" b="1" dirty="0" smtClean="0">
                <a:latin typeface="Cambria" pitchFamily="18" charset="0"/>
              </a:rPr>
              <a:t>Promptly the captain received a reply: </a:t>
            </a:r>
            <a:r>
              <a:rPr lang="en-US" sz="2400" b="1" i="1" dirty="0" smtClean="0">
                <a:latin typeface="Cambria" pitchFamily="18" charset="0"/>
              </a:rPr>
              <a:t>“Alter your course ten degrees north.”</a:t>
            </a:r>
            <a:r>
              <a:rPr lang="en-US" sz="2400" b="1" dirty="0" smtClean="0">
                <a:latin typeface="Cambria" pitchFamily="18" charset="0"/>
              </a:rPr>
              <a:t>   </a:t>
            </a:r>
          </a:p>
          <a:p>
            <a:pPr indent="457200">
              <a:spcAft>
                <a:spcPts val="1200"/>
              </a:spcAft>
            </a:pPr>
            <a:r>
              <a:rPr lang="en-US" sz="2400" b="1" dirty="0" smtClean="0">
                <a:latin typeface="Cambria" pitchFamily="18" charset="0"/>
              </a:rPr>
              <a:t>The indignant captain stiffened and issued another message: </a:t>
            </a:r>
            <a:r>
              <a:rPr lang="en-US" sz="2400" b="1" i="1" dirty="0" smtClean="0">
                <a:latin typeface="Cambria" pitchFamily="18" charset="0"/>
              </a:rPr>
              <a:t>“Alter your course ten degrees south, I am the captain of this vessel.”</a:t>
            </a:r>
            <a:r>
              <a:rPr lang="en-US" sz="2400" b="1" dirty="0" smtClean="0">
                <a:latin typeface="Cambria" pitchFamily="18" charset="0"/>
              </a:rPr>
              <a:t>   </a:t>
            </a:r>
          </a:p>
          <a:p>
            <a:pPr indent="457200">
              <a:spcAft>
                <a:spcPts val="1200"/>
              </a:spcAft>
            </a:pPr>
            <a:r>
              <a:rPr lang="en-US" sz="2400" b="1" dirty="0" smtClean="0">
                <a:latin typeface="Cambria" pitchFamily="18" charset="0"/>
              </a:rPr>
              <a:t>Almost instantly another was received:  </a:t>
            </a:r>
            <a:r>
              <a:rPr lang="en-US" sz="2400" b="1" i="1" dirty="0" smtClean="0">
                <a:latin typeface="Cambria" pitchFamily="18" charset="0"/>
              </a:rPr>
              <a:t>“I am Seaman Third Class Jones.  Alter your course ten degrees north.”</a:t>
            </a:r>
            <a:r>
              <a:rPr lang="en-US" sz="2400" b="1" dirty="0" smtClean="0">
                <a:latin typeface="Cambria" pitchFamily="18" charset="0"/>
              </a:rPr>
              <a:t>   The captain was fuming at the nerve of this seaman giving orders to a ship captain.  This had to stop.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724644"/>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STORY &gt;</a:t>
            </a:r>
            <a:r>
              <a:rPr lang="en-US" sz="2400" b="1" dirty="0" smtClean="0">
                <a:latin typeface="Cambria" pitchFamily="18" charset="0"/>
              </a:rPr>
              <a:t>  The captain responded, </a:t>
            </a:r>
            <a:r>
              <a:rPr lang="en-US" sz="2400" b="1" i="1" dirty="0" smtClean="0">
                <a:latin typeface="Cambria" pitchFamily="18" charset="0"/>
              </a:rPr>
              <a:t>“Young man, I repeat: Alter your course ten degrees south.  This is a battleship.”</a:t>
            </a:r>
            <a:r>
              <a:rPr lang="en-US" sz="2400" b="1" dirty="0" smtClean="0">
                <a:latin typeface="Cambria" pitchFamily="18" charset="0"/>
              </a:rPr>
              <a:t>  </a:t>
            </a:r>
          </a:p>
          <a:p>
            <a:pPr indent="457200">
              <a:spcAft>
                <a:spcPts val="1200"/>
              </a:spcAft>
            </a:pPr>
            <a:r>
              <a:rPr lang="en-US" sz="2400" b="1" dirty="0" smtClean="0">
                <a:latin typeface="Cambria" pitchFamily="18" charset="0"/>
              </a:rPr>
              <a:t>Then came the terse reply as the light pierced the darkness:  </a:t>
            </a:r>
            <a:r>
              <a:rPr lang="en-US" sz="2400" b="1" i="1" dirty="0" smtClean="0">
                <a:latin typeface="Cambria" pitchFamily="18" charset="0"/>
              </a:rPr>
              <a:t>“Captain, I repeat: Alter your course ten degrees north.  This is a lighthouse.”</a:t>
            </a:r>
            <a:r>
              <a:rPr lang="en-US" sz="2400" b="1" dirty="0" smtClean="0">
                <a:latin typeface="Cambria" pitchFamily="18" charset="0"/>
              </a:rPr>
              <a:t>   </a:t>
            </a:r>
          </a:p>
          <a:p>
            <a:pPr indent="457200">
              <a:spcAft>
                <a:spcPts val="1200"/>
              </a:spcAft>
            </a:pPr>
            <a:r>
              <a:rPr lang="en-US" sz="2400" b="1" dirty="0" smtClean="0">
                <a:latin typeface="Cambria" pitchFamily="18" charset="0"/>
              </a:rPr>
              <a:t>Though this humorous story is fictional, it illustrates an important point: Lighthouses should never be ignored.  They’re not placed on islands and shorelines to distract or frustrate us.  Their beacon lights are there to protect us.  To ignore or defy a light in the darkness is to jettison reason in favor of folly.   </a:t>
            </a:r>
          </a:p>
          <a:p>
            <a:pPr indent="457200">
              <a:spcAft>
                <a:spcPts val="1200"/>
              </a:spcAft>
            </a:pPr>
            <a:r>
              <a:rPr lang="en-US" sz="2400" b="1" dirty="0" smtClean="0">
                <a:latin typeface="Cambria" pitchFamily="18" charset="0"/>
              </a:rPr>
              <a:t>God’s light is like that too.  All too often men and women shrink back from it in fear, defy it with arrogance, or ignore it to their peril.</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Yet believers guided by the Spirit of truth recognize God’s light as their saving grace.  Ephesians 5:1-14 contrasts the life of light with the life of darkness, exhorting believers to maintain their walk as children of light (</a:t>
            </a:r>
            <a:r>
              <a:rPr lang="en-US" sz="2400" b="1" dirty="0" smtClean="0">
                <a:effectLst>
                  <a:outerShdw blurRad="38100" dist="38100" dir="2700000" algn="tl">
                    <a:srgbClr val="000000">
                      <a:alpha val="43137"/>
                    </a:srgbClr>
                  </a:outerShdw>
                </a:effectLst>
                <a:latin typeface="Cambria" pitchFamily="18" charset="0"/>
              </a:rPr>
              <a:t>5:8</a:t>
            </a:r>
            <a:r>
              <a:rPr lang="en-US" sz="2400" b="1" dirty="0" smtClean="0">
                <a:latin typeface="Cambria" pitchFamily="18" charset="0"/>
              </a:rPr>
              <a:t>) and to expose the deeds of darkness (</a:t>
            </a:r>
            <a:r>
              <a:rPr lang="en-US" sz="2400" b="1" dirty="0" smtClean="0">
                <a:effectLst>
                  <a:outerShdw blurRad="38100" dist="38100" dir="2700000" algn="tl">
                    <a:srgbClr val="000000">
                      <a:alpha val="43137"/>
                    </a:srgbClr>
                  </a:outerShdw>
                </a:effectLst>
                <a:latin typeface="Cambria" pitchFamily="18" charset="0"/>
              </a:rPr>
              <a:t>5:11</a:t>
            </a:r>
            <a:r>
              <a:rPr lang="en-US" sz="2400" b="1" dirty="0" smtClean="0">
                <a:latin typeface="Cambria" pitchFamily="18" charset="0"/>
              </a:rPr>
              <a:t>).   </a:t>
            </a:r>
          </a:p>
          <a:p>
            <a:pPr indent="457200">
              <a:spcAft>
                <a:spcPts val="1200"/>
              </a:spcAft>
            </a:pPr>
            <a:r>
              <a:rPr lang="en-US" sz="2400" b="1" dirty="0" smtClean="0">
                <a:latin typeface="Cambria" pitchFamily="18" charset="0"/>
              </a:rPr>
              <a:t>But like a stubborn, self-confident captain unwilling to change the course of his proud ship, our sinful flesh will seek to resist the obvious course of action:  Heed God’s warnings and walk in His ways.  To do anything else would mean to run headlong into moral disaster.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00054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Follow God’s example, therefore, as dearly loved children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and walk in the way of love, just as Christ loved us and gave himself up for us as a fragrant offering and sacrifice to God.</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 – 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50000"/>
          </a:srgbClr>
        </a:solidFill>
        <a:effectLst/>
      </p:bgPr>
    </p:bg>
    <p:spTree>
      <p:nvGrpSpPr>
        <p:cNvPr id="1" name=""/>
        <p:cNvGrpSpPr/>
        <p:nvPr/>
      </p:nvGrpSpPr>
      <p:grpSpPr>
        <a:xfrm>
          <a:off x="0" y="0"/>
          <a:ext cx="0" cy="0"/>
          <a:chOff x="0" y="0"/>
          <a:chExt cx="0" cy="0"/>
        </a:xfrm>
      </p:grpSpPr>
      <p:pic>
        <p:nvPicPr>
          <p:cNvPr id="2" name="Picture 1" descr="5 - 1 ducks.jpg"/>
          <p:cNvPicPr>
            <a:picLocks noChangeAspect="1"/>
          </p:cNvPicPr>
          <p:nvPr/>
        </p:nvPicPr>
        <p:blipFill>
          <a:blip r:embed="rId2" cstate="print"/>
          <a:stretch>
            <a:fillRect/>
          </a:stretch>
        </p:blipFill>
        <p:spPr>
          <a:xfrm>
            <a:off x="533400" y="1143000"/>
            <a:ext cx="8155094" cy="4267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33273</TotalTime>
  <Words>3612</Words>
  <Application>Microsoft Office PowerPoint</Application>
  <PresentationFormat>On-screen Show (4:3)</PresentationFormat>
  <Paragraphs>115</Paragraphs>
  <Slides>42</Slides>
  <Notes>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6494</cp:revision>
  <dcterms:created xsi:type="dcterms:W3CDTF">2016-10-08T19:35:00Z</dcterms:created>
  <dcterms:modified xsi:type="dcterms:W3CDTF">2022-07-11T17:41:37Z</dcterms:modified>
</cp:coreProperties>
</file>